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</p:sldIdLst>
  <p:sldSz cx="9144000" cy="5143500" type="screen16x9"/>
  <p:notesSz cx="6858000" cy="9144000"/>
  <p:embeddedFontLst>
    <p:embeddedFont>
      <p:font typeface="Roboto" panose="02000000000000000000" pitchFamily="2" charset="0"/>
      <p:regular r:id="rId15"/>
      <p:bold r:id="rId16"/>
      <p:italic r:id="rId17"/>
      <p:boldItalic r:id="rId18"/>
    </p:embeddedFont>
    <p:embeddedFont>
      <p:font typeface="Roboto Slab" panose="020B0604020202020204" charset="0"/>
      <p:regular r:id="rId19"/>
      <p:bold r:id="rId2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E5E0"/>
    <a:srgbClr val="FDF3E7"/>
    <a:srgbClr val="0098A4"/>
    <a:srgbClr val="4A4F55"/>
    <a:srgbClr val="F8AD9E"/>
    <a:srgbClr val="FBE4CB"/>
    <a:srgbClr val="00AEBB"/>
    <a:srgbClr val="2574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19"/>
  </p:normalViewPr>
  <p:slideViewPr>
    <p:cSldViewPr snapToGrid="0">
      <p:cViewPr varScale="1">
        <p:scale>
          <a:sx n="90" d="100"/>
          <a:sy n="90" d="100"/>
        </p:scale>
        <p:origin x="389" y="53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1592f5372de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1592f5372de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https://</a:t>
            </a:r>
            <a:r>
              <a:rPr lang="en" dirty="0" err="1"/>
              <a:t>www.canva.com</a:t>
            </a:r>
            <a:r>
              <a:rPr lang="en" dirty="0"/>
              <a:t>/design/DAFNDlMhGM4/LgAeSh624mijMBpkXqwTGQ/</a:t>
            </a:r>
            <a:r>
              <a:rPr lang="en" dirty="0" err="1"/>
              <a:t>edit?utm_content</a:t>
            </a:r>
            <a:r>
              <a:rPr lang="en" dirty="0"/>
              <a:t>=DAFNDlMhGM4&amp;utm_campaign=</a:t>
            </a:r>
            <a:r>
              <a:rPr lang="en" dirty="0" err="1"/>
              <a:t>designshare&amp;utm_medium</a:t>
            </a:r>
            <a:r>
              <a:rPr lang="en" dirty="0"/>
              <a:t>=link2&amp;utm_source=</a:t>
            </a:r>
            <a:r>
              <a:rPr lang="en" dirty="0" err="1"/>
              <a:t>sharebutton</a:t>
            </a:r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158e323d9a7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158e323d9a7_0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https://</a:t>
            </a:r>
            <a:r>
              <a:rPr lang="en" dirty="0" err="1"/>
              <a:t>www.canva.com</a:t>
            </a:r>
            <a:r>
              <a:rPr lang="en" dirty="0"/>
              <a:t>/design/DAFNDlMhGM4/LgAeSh624mijMBpkXqwTGQ/</a:t>
            </a:r>
            <a:r>
              <a:rPr lang="en" dirty="0" err="1"/>
              <a:t>edit?utm_content</a:t>
            </a:r>
            <a:r>
              <a:rPr lang="en" dirty="0"/>
              <a:t>=DAFNDlMhGM4&amp;utm_campaign=</a:t>
            </a:r>
            <a:r>
              <a:rPr lang="en" dirty="0" err="1"/>
              <a:t>designshare&amp;utm_medium</a:t>
            </a:r>
            <a:r>
              <a:rPr lang="en" dirty="0"/>
              <a:t>=link2&amp;utm_source=</a:t>
            </a:r>
            <a:r>
              <a:rPr lang="en" dirty="0" err="1"/>
              <a:t>sharebutton</a:t>
            </a:r>
            <a:endParaRPr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158e323d9a7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158e323d9a7_0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https://</a:t>
            </a:r>
            <a:r>
              <a:rPr lang="en" dirty="0" err="1"/>
              <a:t>www.canva.com</a:t>
            </a:r>
            <a:r>
              <a:rPr lang="en" dirty="0"/>
              <a:t>/design/DAFNDlMhGM4/LgAeSh624mijMBpkXqwTGQ/</a:t>
            </a:r>
            <a:r>
              <a:rPr lang="en" dirty="0" err="1"/>
              <a:t>edit?utm_content</a:t>
            </a:r>
            <a:r>
              <a:rPr lang="en" dirty="0"/>
              <a:t>=DAFNDlMhGM4&amp;utm_campaign=</a:t>
            </a:r>
            <a:r>
              <a:rPr lang="en" dirty="0" err="1"/>
              <a:t>designshare&amp;utm_medium</a:t>
            </a:r>
            <a:r>
              <a:rPr lang="en" dirty="0"/>
              <a:t>=link2&amp;utm_source=</a:t>
            </a:r>
            <a:r>
              <a:rPr lang="en" dirty="0" err="1"/>
              <a:t>sharebutton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5766547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1592f5372de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1592f5372de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a7861dde6d_0_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a7861dde6d_0_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15ac515a21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15ac515a216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158e323d9a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158e323d9a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https://www.canva.com/design/DAFNDlMhGM4/LgAeSh624mijMBpkXqwTGQ/edit?utm_content=DAFNDlMhGM4&amp;utm_campaign=designshare&amp;utm_medium=link2&amp;utm_source=sharebutton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158e323d9a7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158e323d9a7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https://www.canva.com/design/DAFNDlMhGM4/LgAeSh624mijMBpkXqwTGQ/edit?utm_content=DAFNDlMhGM4&amp;utm_campaign=designshare&amp;utm_medium=link2&amp;utm_source=sharebutton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158e323d9a7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158e323d9a7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https://www.canva.com/design/DAFNDlMhGM4/LgAeSh624mijMBpkXqwTGQ/edit?utm_content=DAFNDlMhGM4&amp;utm_campaign=designshare&amp;utm_medium=link2&amp;utm_source=sharebutton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158e323d9a7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158e323d9a7_0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https://www.canva.com/design/DAFNDlMhGM4/LgAeSh624mijMBpkXqwTGQ/edit?utm_content=DAFNDlMhGM4&amp;utm_campaign=designshare&amp;utm_medium=link2&amp;utm_source=sharebutton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158e323d9a7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158e323d9a7_0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https://www.canva.com/design/DAFNDlMhGM4/LgAeSh624mijMBpkXqwTGQ/edit?utm_content=DAFNDlMhGM4&amp;utm_campaign=designshare&amp;utm_medium=link2&amp;utm_source=sharebutton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158e323d9a7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158e323d9a7_0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https://www.canva.com/design/DAFNDlMhGM4/LgAeSh624mijMBpkXqwTGQ/edit?utm_content=DAFNDlMhGM4&amp;utm_campaign=designshare&amp;utm_medium=link2&amp;utm_source=sharebutton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1524800" y="672606"/>
            <a:ext cx="1081625" cy="1124950"/>
          </a:xfrm>
          <a:custGeom>
            <a:avLst/>
            <a:gdLst/>
            <a:ahLst/>
            <a:cxnLst/>
            <a:rect l="l" t="t" r="r" b="b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chemeClr val="accent5"/>
            </a:solidFill>
            <a:prstDash val="solid"/>
            <a:miter lim="8000"/>
            <a:headEnd type="none" w="sm" len="sm"/>
            <a:tailEnd type="none" w="sm" len="sm"/>
          </a:ln>
        </p:spPr>
      </p:sp>
      <p:sp>
        <p:nvSpPr>
          <p:cNvPr id="11" name="Google Shape;11;p2"/>
          <p:cNvSpPr/>
          <p:nvPr/>
        </p:nvSpPr>
        <p:spPr>
          <a:xfrm rot="10800000">
            <a:off x="6537563" y="3342925"/>
            <a:ext cx="1081625" cy="1124950"/>
          </a:xfrm>
          <a:custGeom>
            <a:avLst/>
            <a:gdLst/>
            <a:ahLst/>
            <a:cxnLst/>
            <a:rect l="l" t="t" r="r" b="b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chemeClr val="accent5"/>
            </a:solidFill>
            <a:prstDash val="solid"/>
            <a:miter lim="8000"/>
            <a:headEnd type="none" w="sm" len="sm"/>
            <a:tailEnd type="none" w="sm" len="sm"/>
          </a:ln>
        </p:spPr>
      </p:sp>
      <p:cxnSp>
        <p:nvCxnSpPr>
          <p:cNvPr id="12" name="Google Shape;12;p2"/>
          <p:cNvCxnSpPr/>
          <p:nvPr/>
        </p:nvCxnSpPr>
        <p:spPr>
          <a:xfrm>
            <a:off x="4359602" y="2817464"/>
            <a:ext cx="424800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" name="Google Shape;13;p2"/>
          <p:cNvSpPr txBox="1">
            <a:spLocks noGrp="1"/>
          </p:cNvSpPr>
          <p:nvPr>
            <p:ph type="ctrTitle"/>
          </p:nvPr>
        </p:nvSpPr>
        <p:spPr>
          <a:xfrm>
            <a:off x="1680302" y="1188925"/>
            <a:ext cx="5783400" cy="14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ubTitle" idx="1"/>
          </p:nvPr>
        </p:nvSpPr>
        <p:spPr>
          <a:xfrm>
            <a:off x="1680302" y="3049450"/>
            <a:ext cx="5783400" cy="90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1"/>
          <p:cNvSpPr/>
          <p:nvPr/>
        </p:nvSpPr>
        <p:spPr>
          <a:xfrm>
            <a:off x="150" y="5076825"/>
            <a:ext cx="9143700" cy="666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" name="Google Shape;54;p11"/>
          <p:cNvSpPr txBox="1">
            <a:spLocks noGrp="1"/>
          </p:cNvSpPr>
          <p:nvPr>
            <p:ph type="title" hasCustomPrompt="1"/>
          </p:nvPr>
        </p:nvSpPr>
        <p:spPr>
          <a:xfrm>
            <a:off x="387900" y="1152450"/>
            <a:ext cx="8368200" cy="153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5" name="Google Shape;55;p11"/>
          <p:cNvSpPr txBox="1">
            <a:spLocks noGrp="1"/>
          </p:cNvSpPr>
          <p:nvPr>
            <p:ph type="body" idx="1"/>
          </p:nvPr>
        </p:nvSpPr>
        <p:spPr>
          <a:xfrm>
            <a:off x="387900" y="2919450"/>
            <a:ext cx="8368200" cy="107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6" name="Google Shape;56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Google Shape;17;p3"/>
          <p:cNvCxnSpPr/>
          <p:nvPr/>
        </p:nvCxnSpPr>
        <p:spPr>
          <a:xfrm>
            <a:off x="4359602" y="2817464"/>
            <a:ext cx="424800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Google Shape;21;p4"/>
          <p:cNvCxnSpPr/>
          <p:nvPr/>
        </p:nvCxnSpPr>
        <p:spPr>
          <a:xfrm>
            <a:off x="492563" y="1260284"/>
            <a:ext cx="424800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2" name="Google Shape;22;p4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body" idx="1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Google Shape;26;p5"/>
          <p:cNvCxnSpPr/>
          <p:nvPr/>
        </p:nvCxnSpPr>
        <p:spPr>
          <a:xfrm>
            <a:off x="492563" y="1260284"/>
            <a:ext cx="424800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7" name="Google Shape;27;p5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body" idx="1"/>
          </p:nvPr>
        </p:nvSpPr>
        <p:spPr>
          <a:xfrm>
            <a:off x="387900" y="1489825"/>
            <a:ext cx="3999900" cy="307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body" idx="2"/>
          </p:nvPr>
        </p:nvSpPr>
        <p:spPr>
          <a:xfrm>
            <a:off x="4756200" y="1489825"/>
            <a:ext cx="3999900" cy="307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Google Shape;35;p7"/>
          <p:cNvCxnSpPr/>
          <p:nvPr/>
        </p:nvCxnSpPr>
        <p:spPr>
          <a:xfrm>
            <a:off x="489218" y="1412277"/>
            <a:ext cx="331500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6" name="Google Shape;36;p7"/>
          <p:cNvSpPr txBox="1">
            <a:spLocks noGrp="1"/>
          </p:cNvSpPr>
          <p:nvPr>
            <p:ph type="title"/>
          </p:nvPr>
        </p:nvSpPr>
        <p:spPr>
          <a:xfrm>
            <a:off x="3879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7" name="Google Shape;37;p7"/>
          <p:cNvSpPr txBox="1">
            <a:spLocks noGrp="1"/>
          </p:cNvSpPr>
          <p:nvPr>
            <p:ph type="body" idx="1"/>
          </p:nvPr>
        </p:nvSpPr>
        <p:spPr>
          <a:xfrm>
            <a:off x="387900" y="1594025"/>
            <a:ext cx="2808000" cy="268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8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41" name="Google Shape;41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9"/>
          <p:cNvSpPr/>
          <p:nvPr/>
        </p:nvSpPr>
        <p:spPr>
          <a:xfrm>
            <a:off x="4572000" y="-7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4" name="Google Shape;44;p9"/>
          <p:cNvCxnSpPr/>
          <p:nvPr/>
        </p:nvCxnSpPr>
        <p:spPr>
          <a:xfrm>
            <a:off x="5029675" y="4495503"/>
            <a:ext cx="540900" cy="0"/>
          </a:xfrm>
          <a:prstGeom prst="straightConnector1">
            <a:avLst/>
          </a:prstGeom>
          <a:noFill/>
          <a:ln w="3810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5" name="Google Shape;45;p9"/>
          <p:cNvSpPr txBox="1">
            <a:spLocks noGrp="1"/>
          </p:cNvSpPr>
          <p:nvPr>
            <p:ph type="title"/>
          </p:nvPr>
        </p:nvSpPr>
        <p:spPr>
          <a:xfrm>
            <a:off x="265500" y="1209075"/>
            <a:ext cx="4045200" cy="1506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>
            <a:endParaRPr/>
          </a:p>
        </p:txBody>
      </p:sp>
      <p:sp>
        <p:nvSpPr>
          <p:cNvPr id="46" name="Google Shape;46;p9"/>
          <p:cNvSpPr txBox="1">
            <a:spLocks noGrp="1"/>
          </p:cNvSpPr>
          <p:nvPr>
            <p:ph type="subTitle" idx="1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47" name="Google Shape;47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8" name="Google Shape;48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0"/>
          <p:cNvSpPr txBox="1">
            <a:spLocks noGrp="1"/>
          </p:cNvSpPr>
          <p:nvPr>
            <p:ph type="body" idx="1"/>
          </p:nvPr>
        </p:nvSpPr>
        <p:spPr>
          <a:xfrm>
            <a:off x="319500" y="4233725"/>
            <a:ext cx="5998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1pPr>
          </a:lstStyle>
          <a:p>
            <a:endParaRPr/>
          </a:p>
        </p:txBody>
      </p:sp>
      <p:sp>
        <p:nvSpPr>
          <p:cNvPr id="51" name="Google Shape;51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marina">
    <p:bg>
      <p:bgPr>
        <a:solidFill>
          <a:srgbClr val="FDF3E7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●"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www.ametsoc.org/index.cfm/eec/committees/social-media-committee/social-media-guidelines-for-the-annual-meeting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3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" name="Google Shape;64;p13"/>
          <p:cNvSpPr txBox="1">
            <a:spLocks noGrp="1"/>
          </p:cNvSpPr>
          <p:nvPr>
            <p:ph type="body" idx="1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65" name="Google Shape;65;p13"/>
          <p:cNvPicPr preferRelativeResize="0"/>
          <p:nvPr/>
        </p:nvPicPr>
        <p:blipFill>
          <a:blip r:embed="rId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3"/>
          <p:cNvSpPr txBox="1">
            <a:spLocks noGrp="1"/>
          </p:cNvSpPr>
          <p:nvPr>
            <p:ph type="title"/>
          </p:nvPr>
        </p:nvSpPr>
        <p:spPr>
          <a:xfrm>
            <a:off x="0" y="1373975"/>
            <a:ext cx="9144000" cy="3429138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rgbClr val="000000"/>
                </a:solidFill>
              </a:rPr>
              <a:t>AMS Annual Meeting Social Media Kit</a:t>
            </a:r>
            <a:endParaRPr b="1" dirty="0">
              <a:solidFill>
                <a:srgbClr val="000000"/>
              </a:solidFill>
            </a:endParaRPr>
          </a:p>
          <a:p>
            <a:pPr marL="0" lvl="0" indent="0" algn="ctr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2000" b="1" i="1" dirty="0">
                <a:solidFill>
                  <a:srgbClr val="000000"/>
                </a:solidFill>
              </a:rPr>
              <a:t>A one-stop shop for Program Chairs, Session Chairs, Boards, and Committees for social media guidelines and templates</a:t>
            </a:r>
            <a:endParaRPr sz="2000" b="1" i="1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1" i="1" dirty="0">
              <a:solidFill>
                <a:srgbClr val="000000"/>
              </a:solidFill>
            </a:endParaRPr>
          </a:p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en" sz="2000" b="1" i="1" dirty="0">
                <a:solidFill>
                  <a:srgbClr val="000000"/>
                </a:solidFill>
              </a:rPr>
              <a:t>Created by Kristen Knight and Matthew Beitscher</a:t>
            </a:r>
            <a:br>
              <a:rPr lang="en" sz="2000" b="1" i="1" dirty="0">
                <a:solidFill>
                  <a:srgbClr val="000000"/>
                </a:solidFill>
              </a:rPr>
            </a:br>
            <a:br>
              <a:rPr lang="en" sz="2000" b="1" i="1" dirty="0">
                <a:solidFill>
                  <a:srgbClr val="000000"/>
                </a:solidFill>
              </a:rPr>
            </a:br>
            <a:r>
              <a:rPr lang="en-US" sz="1800" b="1" i="0" u="none" strike="noStrike" dirty="0">
                <a:solidFill>
                  <a:srgbClr val="000000"/>
                </a:solidFill>
                <a:effectLst/>
                <a:latin typeface="Roboto Slab" panose="020B0604020202020204" charset="0"/>
              </a:rPr>
              <a:t>The following slide deck contains social media graphics templates. </a:t>
            </a:r>
            <a:br>
              <a:rPr lang="en-US" sz="1200" b="0" dirty="0">
                <a:effectLst/>
              </a:rPr>
            </a:br>
            <a:r>
              <a:rPr lang="en-US" sz="1800" b="1" i="0" u="none" strike="noStrike" dirty="0">
                <a:solidFill>
                  <a:srgbClr val="000000"/>
                </a:solidFill>
                <a:effectLst/>
                <a:latin typeface="Roboto Slab" panose="020B0604020202020204" charset="0"/>
              </a:rPr>
              <a:t>Check the “speaker notes” below some slides for helpful links.</a:t>
            </a:r>
            <a:br>
              <a:rPr lang="en-US" sz="1200" b="0" dirty="0">
                <a:effectLst/>
              </a:rPr>
            </a:br>
            <a:r>
              <a:rPr lang="en-US" sz="1800" b="1" i="0" u="none" strike="noStrike" dirty="0">
                <a:solidFill>
                  <a:srgbClr val="000000"/>
                </a:solidFill>
                <a:effectLst/>
                <a:latin typeface="Roboto Slab" panose="020B0604020202020204" charset="0"/>
              </a:rPr>
              <a:t>For details on social media use, </a:t>
            </a:r>
            <a:r>
              <a:rPr lang="en-US" sz="1800" b="1" i="0" u="sng" strike="noStrike" dirty="0">
                <a:solidFill>
                  <a:srgbClr val="0098A4"/>
                </a:solidFill>
                <a:effectLst/>
                <a:latin typeface="Roboto Slab" panose="020B060402020202020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download our guidelines here</a:t>
            </a:r>
            <a:r>
              <a:rPr lang="en-US" sz="1800" b="1" i="0" u="none" strike="noStrike" dirty="0">
                <a:solidFill>
                  <a:srgbClr val="000000"/>
                </a:solidFill>
                <a:effectLst/>
                <a:latin typeface="Roboto Slab" panose="020B0604020202020204" charset="0"/>
              </a:rPr>
              <a:t>.</a:t>
            </a:r>
            <a:endParaRPr sz="2000" b="1" i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2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" name="Google Shape;138;p22"/>
          <p:cNvSpPr txBox="1">
            <a:spLocks noGrp="1"/>
          </p:cNvSpPr>
          <p:nvPr>
            <p:ph type="body" idx="1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3" name="Picture 2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B0FD235F-EE82-CF7F-BA74-DF57CB4BD9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2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" name="Google Shape;138;p22"/>
          <p:cNvSpPr txBox="1">
            <a:spLocks noGrp="1"/>
          </p:cNvSpPr>
          <p:nvPr>
            <p:ph type="body" idx="1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4" name="Picture 3" descr="Graphical user interface&#10;&#10;Description automatically generated">
            <a:extLst>
              <a:ext uri="{FF2B5EF4-FFF2-40B4-BE49-F238E27FC236}">
                <a16:creationId xmlns:a16="http://schemas.microsoft.com/office/drawing/2014/main" id="{75CA3294-8D4D-5880-FF59-EE8211D6CA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6435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" name="Google Shape;146;p23"/>
          <p:cNvPicPr preferRelativeResize="0"/>
          <p:nvPr/>
        </p:nvPicPr>
        <p:blipFill rotWithShape="1">
          <a:blip r:embed="rId3">
            <a:alphaModFix/>
          </a:blip>
          <a:srcRect b="55773"/>
          <a:stretch/>
        </p:blipFill>
        <p:spPr>
          <a:xfrm>
            <a:off x="302556" y="210670"/>
            <a:ext cx="4155144" cy="4722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146;p23">
            <a:extLst>
              <a:ext uri="{FF2B5EF4-FFF2-40B4-BE49-F238E27FC236}">
                <a16:creationId xmlns:a16="http://schemas.microsoft.com/office/drawing/2014/main" id="{58B7B788-601B-7907-2FFE-E46D1F5C7FA0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t="43599"/>
          <a:stretch/>
        </p:blipFill>
        <p:spPr>
          <a:xfrm>
            <a:off x="4935070" y="210669"/>
            <a:ext cx="3848101" cy="48711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4"/>
          <p:cNvSpPr txBox="1">
            <a:spLocks noGrp="1"/>
          </p:cNvSpPr>
          <p:nvPr>
            <p:ph type="title"/>
          </p:nvPr>
        </p:nvSpPr>
        <p:spPr>
          <a:xfrm>
            <a:off x="471100" y="421114"/>
            <a:ext cx="83682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rgbClr val="0098A4"/>
                </a:solidFill>
              </a:rPr>
              <a:t>Eye-catching title about session here</a:t>
            </a:r>
            <a:endParaRPr dirty="0">
              <a:solidFill>
                <a:srgbClr val="0098A4"/>
              </a:solidFill>
            </a:endParaRPr>
          </a:p>
        </p:txBody>
      </p:sp>
      <p:sp>
        <p:nvSpPr>
          <p:cNvPr id="72" name="Google Shape;72;p14"/>
          <p:cNvSpPr txBox="1">
            <a:spLocks noGrp="1"/>
          </p:cNvSpPr>
          <p:nvPr>
            <p:ph type="body" idx="1"/>
          </p:nvPr>
        </p:nvSpPr>
        <p:spPr>
          <a:xfrm>
            <a:off x="387900" y="1471750"/>
            <a:ext cx="5550676" cy="296199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 i="1" dirty="0">
                <a:solidFill>
                  <a:srgbClr val="0098A4"/>
                </a:solidFill>
              </a:rPr>
              <a:t>Text</a:t>
            </a:r>
            <a:endParaRPr sz="1900" i="1" dirty="0">
              <a:solidFill>
                <a:srgbClr val="0098A4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900" i="1" dirty="0">
                <a:solidFill>
                  <a:srgbClr val="0098A4"/>
                </a:solidFill>
              </a:rPr>
              <a:t>Text</a:t>
            </a:r>
            <a:endParaRPr sz="1900" i="1" dirty="0">
              <a:solidFill>
                <a:srgbClr val="0098A4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1900" i="1" dirty="0">
                <a:solidFill>
                  <a:srgbClr val="0098A4"/>
                </a:solidFill>
              </a:rPr>
              <a:t>Text</a:t>
            </a:r>
            <a:endParaRPr sz="1900" i="1" dirty="0">
              <a:solidFill>
                <a:srgbClr val="0098A4"/>
              </a:solidFill>
            </a:endParaRPr>
          </a:p>
        </p:txBody>
      </p:sp>
      <p:cxnSp>
        <p:nvCxnSpPr>
          <p:cNvPr id="74" name="Google Shape;74;p14"/>
          <p:cNvCxnSpPr/>
          <p:nvPr/>
        </p:nvCxnSpPr>
        <p:spPr>
          <a:xfrm rot="10800000">
            <a:off x="5660035" y="1471750"/>
            <a:ext cx="0" cy="1918800"/>
          </a:xfrm>
          <a:prstGeom prst="straightConnector1">
            <a:avLst/>
          </a:prstGeom>
          <a:noFill/>
          <a:ln w="28575" cap="flat" cmpd="sng">
            <a:solidFill>
              <a:srgbClr val="0098A4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8" name="Google Shape;78;p14"/>
          <p:cNvSpPr txBox="1"/>
          <p:nvPr/>
        </p:nvSpPr>
        <p:spPr>
          <a:xfrm>
            <a:off x="180870" y="3883036"/>
            <a:ext cx="3954600" cy="10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7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200" b="1" dirty="0">
                <a:solidFill>
                  <a:srgbClr val="0098A4"/>
                </a:solidFill>
                <a:latin typeface="Roboto"/>
                <a:ea typeface="Roboto"/>
                <a:cs typeface="Roboto"/>
                <a:sym typeface="Roboto"/>
              </a:rPr>
              <a:t>Remember: avoid bullets and too many words. Less is more, but include important details!</a:t>
            </a:r>
            <a:endParaRPr sz="2200" b="1" dirty="0">
              <a:solidFill>
                <a:srgbClr val="0098A4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019018B-9938-32D1-D2CB-883EB4FC4EB3}"/>
              </a:ext>
            </a:extLst>
          </p:cNvPr>
          <p:cNvSpPr/>
          <p:nvPr/>
        </p:nvSpPr>
        <p:spPr>
          <a:xfrm>
            <a:off x="387900" y="1107214"/>
            <a:ext cx="727467" cy="249313"/>
          </a:xfrm>
          <a:prstGeom prst="rect">
            <a:avLst/>
          </a:prstGeom>
          <a:solidFill>
            <a:srgbClr val="FDF3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Annual Meeting Logo">
            <a:extLst>
              <a:ext uri="{FF2B5EF4-FFF2-40B4-BE49-F238E27FC236}">
                <a16:creationId xmlns:a16="http://schemas.microsoft.com/office/drawing/2014/main" id="{3B8AFC69-1E8D-DD40-283A-ABBCE7791268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4939" y="1287650"/>
            <a:ext cx="2640435" cy="3146097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E5E0"/>
        </a:solidFill>
        <a:effectLst/>
      </p:bgPr>
    </p:bg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5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rgbClr val="4A4F55"/>
                </a:solidFill>
              </a:rPr>
              <a:t>Eye-catching title about session here</a:t>
            </a:r>
            <a:endParaRPr dirty="0">
              <a:solidFill>
                <a:srgbClr val="4A4F55"/>
              </a:solidFill>
            </a:endParaRPr>
          </a:p>
        </p:txBody>
      </p:sp>
      <p:sp>
        <p:nvSpPr>
          <p:cNvPr id="84" name="Google Shape;84;p15"/>
          <p:cNvSpPr txBox="1">
            <a:spLocks noGrp="1"/>
          </p:cNvSpPr>
          <p:nvPr>
            <p:ph type="body" idx="1"/>
          </p:nvPr>
        </p:nvSpPr>
        <p:spPr>
          <a:xfrm>
            <a:off x="387900" y="1471750"/>
            <a:ext cx="4907581" cy="259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 i="1" dirty="0">
                <a:solidFill>
                  <a:srgbClr val="4A4F55"/>
                </a:solidFill>
              </a:rPr>
              <a:t>Text</a:t>
            </a:r>
            <a:endParaRPr sz="1900" i="1" dirty="0">
              <a:solidFill>
                <a:srgbClr val="4A4F55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900" i="1" dirty="0">
                <a:solidFill>
                  <a:srgbClr val="4A4F55"/>
                </a:solidFill>
              </a:rPr>
              <a:t>Text</a:t>
            </a:r>
            <a:endParaRPr sz="1900" i="1" dirty="0">
              <a:solidFill>
                <a:srgbClr val="4A4F55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1900" i="1" dirty="0">
                <a:solidFill>
                  <a:srgbClr val="4A4F55"/>
                </a:solidFill>
              </a:rPr>
              <a:t>Text</a:t>
            </a:r>
            <a:endParaRPr sz="1900" i="1" dirty="0">
              <a:solidFill>
                <a:srgbClr val="4A4F55"/>
              </a:solidFill>
            </a:endParaRPr>
          </a:p>
        </p:txBody>
      </p:sp>
      <p:cxnSp>
        <p:nvCxnSpPr>
          <p:cNvPr id="86" name="Google Shape;86;p15"/>
          <p:cNvCxnSpPr/>
          <p:nvPr/>
        </p:nvCxnSpPr>
        <p:spPr>
          <a:xfrm rot="10800000">
            <a:off x="5197811" y="1612350"/>
            <a:ext cx="0" cy="1918800"/>
          </a:xfrm>
          <a:prstGeom prst="straightConnector1">
            <a:avLst/>
          </a:prstGeom>
          <a:noFill/>
          <a:ln w="28575" cap="flat" cmpd="sng">
            <a:solidFill>
              <a:srgbClr val="4A4F55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0" name="Google Shape;90;p15"/>
          <p:cNvSpPr txBox="1"/>
          <p:nvPr/>
        </p:nvSpPr>
        <p:spPr>
          <a:xfrm>
            <a:off x="90435" y="3910134"/>
            <a:ext cx="3954600" cy="10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7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200" b="1" dirty="0">
                <a:solidFill>
                  <a:srgbClr val="4A4F55"/>
                </a:solidFill>
                <a:latin typeface="Roboto"/>
                <a:ea typeface="Roboto"/>
                <a:cs typeface="Roboto"/>
                <a:sym typeface="Roboto"/>
              </a:rPr>
              <a:t>Remember: avoid bullets and too many words. Less is more, but include important details!</a:t>
            </a:r>
            <a:endParaRPr sz="2200" b="1" dirty="0">
              <a:solidFill>
                <a:srgbClr val="4A4F5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" name="Picture 1" descr="Annual Meeting Logo">
            <a:extLst>
              <a:ext uri="{FF2B5EF4-FFF2-40B4-BE49-F238E27FC236}">
                <a16:creationId xmlns:a16="http://schemas.microsoft.com/office/drawing/2014/main" id="{87426D54-93AD-981A-D0CE-4CDFE925CE69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3381" y="1051966"/>
            <a:ext cx="2988345" cy="3560634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FF2017C1-E6CC-7F66-1AD0-F5171C621717}"/>
              </a:ext>
            </a:extLst>
          </p:cNvPr>
          <p:cNvSpPr/>
          <p:nvPr/>
        </p:nvSpPr>
        <p:spPr>
          <a:xfrm>
            <a:off x="387900" y="1144125"/>
            <a:ext cx="647080" cy="172209"/>
          </a:xfrm>
          <a:prstGeom prst="rect">
            <a:avLst/>
          </a:prstGeom>
          <a:solidFill>
            <a:srgbClr val="FDE5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6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" name="Google Shape;96;p16"/>
          <p:cNvSpPr txBox="1">
            <a:spLocks noGrp="1"/>
          </p:cNvSpPr>
          <p:nvPr>
            <p:ph type="body" idx="1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3" name="Picture 2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B4C07415-4266-D93F-7971-3E3ED78A1E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7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17"/>
          <p:cNvSpPr txBox="1">
            <a:spLocks noGrp="1"/>
          </p:cNvSpPr>
          <p:nvPr>
            <p:ph type="body" idx="1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3" name="Picture 2" descr="Text&#10;&#10;Description automatically generated with low confidence">
            <a:extLst>
              <a:ext uri="{FF2B5EF4-FFF2-40B4-BE49-F238E27FC236}">
                <a16:creationId xmlns:a16="http://schemas.microsoft.com/office/drawing/2014/main" id="{6FEAFC60-52C1-CA94-A9CC-6BE5E75AF0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8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" name="Google Shape;110;p18"/>
          <p:cNvSpPr txBox="1">
            <a:spLocks noGrp="1"/>
          </p:cNvSpPr>
          <p:nvPr>
            <p:ph type="body" idx="1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9911929A-BD6F-4851-5C56-12E596486D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9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" name="Google Shape;117;p19"/>
          <p:cNvSpPr txBox="1">
            <a:spLocks noGrp="1"/>
          </p:cNvSpPr>
          <p:nvPr>
            <p:ph type="body" idx="1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3" name="Picture 2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147E4909-1D1C-D3ED-6C5F-A1B38472D1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0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124;p20"/>
          <p:cNvSpPr txBox="1">
            <a:spLocks noGrp="1"/>
          </p:cNvSpPr>
          <p:nvPr>
            <p:ph type="body" idx="1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3" name="Picture 2" descr="Text&#10;&#10;Description automatically generated with low confidence">
            <a:extLst>
              <a:ext uri="{FF2B5EF4-FFF2-40B4-BE49-F238E27FC236}">
                <a16:creationId xmlns:a16="http://schemas.microsoft.com/office/drawing/2014/main" id="{9327AAEA-048B-2C17-91CE-03A0C1E235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1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p21"/>
          <p:cNvSpPr txBox="1">
            <a:spLocks noGrp="1"/>
          </p:cNvSpPr>
          <p:nvPr>
            <p:ph type="body" idx="1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3" name="Picture 2" descr="Text&#10;&#10;Description automatically generated with low confidence">
            <a:extLst>
              <a:ext uri="{FF2B5EF4-FFF2-40B4-BE49-F238E27FC236}">
                <a16:creationId xmlns:a16="http://schemas.microsoft.com/office/drawing/2014/main" id="{5B0FFC89-BB51-4111-FEDC-3007938B42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Marina">
  <a:themeElements>
    <a:clrScheme name="Marina">
      <a:dk1>
        <a:srgbClr val="FFFFFF"/>
      </a:dk1>
      <a:lt1>
        <a:srgbClr val="00517C"/>
      </a:lt1>
      <a:dk2>
        <a:srgbClr val="004065"/>
      </a:dk2>
      <a:lt2>
        <a:srgbClr val="CFD8DC"/>
      </a:lt2>
      <a:accent1>
        <a:srgbClr val="0277BD"/>
      </a:accent1>
      <a:accent2>
        <a:srgbClr val="558B2F"/>
      </a:accent2>
      <a:accent3>
        <a:srgbClr val="009688"/>
      </a:accent3>
      <a:accent4>
        <a:srgbClr val="039BE5"/>
      </a:accent4>
      <a:accent5>
        <a:srgbClr val="8BC34A"/>
      </a:accent5>
      <a:accent6>
        <a:srgbClr val="FFEB38"/>
      </a:accent6>
      <a:hlink>
        <a:srgbClr val="8BC34A"/>
      </a:hlink>
      <a:folHlink>
        <a:srgbClr val="8BC34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475</Words>
  <Application>Microsoft Office PowerPoint</Application>
  <PresentationFormat>On-screen Show (16:9)</PresentationFormat>
  <Paragraphs>23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Roboto Slab</vt:lpstr>
      <vt:lpstr>Roboto</vt:lpstr>
      <vt:lpstr>Marina</vt:lpstr>
      <vt:lpstr>PowerPoint Presentation</vt:lpstr>
      <vt:lpstr>Eye-catching title about session here</vt:lpstr>
      <vt:lpstr>Eye-catching title about session here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Melissa Fernau</dc:creator>
  <cp:lastModifiedBy>Melissa Fernau</cp:lastModifiedBy>
  <cp:revision>12</cp:revision>
  <dcterms:modified xsi:type="dcterms:W3CDTF">2022-10-14T15:44:18Z</dcterms:modified>
</cp:coreProperties>
</file>